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360" r:id="rId2"/>
    <p:sldId id="433" r:id="rId3"/>
    <p:sldId id="274" r:id="rId4"/>
    <p:sldId id="338" r:id="rId5"/>
    <p:sldId id="340" r:id="rId6"/>
    <p:sldId id="475" r:id="rId7"/>
    <p:sldId id="477" r:id="rId8"/>
    <p:sldId id="476" r:id="rId9"/>
    <p:sldId id="442" r:id="rId10"/>
    <p:sldId id="443" r:id="rId11"/>
    <p:sldId id="444" r:id="rId12"/>
    <p:sldId id="445" r:id="rId13"/>
    <p:sldId id="473" r:id="rId14"/>
    <p:sldId id="451" r:id="rId15"/>
    <p:sldId id="454" r:id="rId16"/>
    <p:sldId id="455" r:id="rId17"/>
    <p:sldId id="457" r:id="rId18"/>
    <p:sldId id="458" r:id="rId19"/>
    <p:sldId id="459" r:id="rId20"/>
    <p:sldId id="460" r:id="rId21"/>
    <p:sldId id="456" r:id="rId22"/>
    <p:sldId id="461" r:id="rId23"/>
    <p:sldId id="452" r:id="rId24"/>
    <p:sldId id="462" r:id="rId25"/>
    <p:sldId id="474" r:id="rId26"/>
    <p:sldId id="464" r:id="rId27"/>
    <p:sldId id="478" r:id="rId28"/>
    <p:sldId id="466" r:id="rId29"/>
    <p:sldId id="479" r:id="rId30"/>
    <p:sldId id="467" r:id="rId31"/>
    <p:sldId id="465" r:id="rId32"/>
    <p:sldId id="468" r:id="rId33"/>
    <p:sldId id="470" r:id="rId34"/>
    <p:sldId id="469" r:id="rId35"/>
    <p:sldId id="471" r:id="rId36"/>
    <p:sldId id="373" r:id="rId3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n de Jong" initials="BdJ" lastIdx="1" clrIdx="0">
    <p:extLst>
      <p:ext uri="{19B8F6BF-5375-455C-9EA6-DF929625EA0E}">
        <p15:presenceInfo xmlns:p15="http://schemas.microsoft.com/office/powerpoint/2012/main" userId="66b859203954e7a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9933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643B7-E0BA-4283-893B-C657F1BD629E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FE835-E893-48CF-9D8D-15AB8BC60B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7916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441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40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591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571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144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8479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322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5135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1300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292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468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E11FAAC-658C-41BF-B300-51DC61FEC090}" type="datetimeFigureOut">
              <a:rPr lang="nl-NL" smtClean="0"/>
              <a:t>22-11-2024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D46211B-8CED-4DB6-A0AE-CF36E98DE37D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543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youtube.com/watch?v=KFbnoCPt5lQ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66800" y="5411758"/>
            <a:ext cx="10058400" cy="522317"/>
          </a:xfrm>
        </p:spPr>
        <p:txBody>
          <a:bodyPr>
            <a:normAutofit/>
          </a:bodyPr>
          <a:lstStyle/>
          <a:p>
            <a:pPr algn="ctr"/>
            <a:r>
              <a:rPr lang="nl-NL" dirty="0"/>
              <a:t>Ben de Jong – </a:t>
            </a:r>
            <a:r>
              <a:rPr lang="nl-NL" dirty="0" err="1"/>
              <a:t>Saxenburgh</a:t>
            </a:r>
            <a:r>
              <a:rPr lang="nl-NL" dirty="0"/>
              <a:t> medisch centrum</a:t>
            </a:r>
          </a:p>
        </p:txBody>
      </p:sp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1066800" y="2177359"/>
            <a:ext cx="10058400" cy="1251641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Samenwerken:</a:t>
            </a:r>
            <a:br>
              <a:rPr lang="nl-NL" dirty="0"/>
            </a:br>
            <a:r>
              <a:rPr lang="nl-NL" dirty="0"/>
              <a:t>van goed naar beter </a:t>
            </a:r>
          </a:p>
        </p:txBody>
      </p:sp>
    </p:spTree>
    <p:extLst>
      <p:ext uri="{BB962C8B-B14F-4D97-AF65-F5344CB8AC3E}">
        <p14:creationId xmlns:p14="http://schemas.microsoft.com/office/powerpoint/2010/main" val="3891494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2855B879-ADF9-F279-E974-B15D74043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‘ziekte als netwerk’</a:t>
            </a:r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3DC1EF9A-0A59-1D8E-CA50-624C4E985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76501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Sociaal economische status: geografische (grote) verschillen</a:t>
            </a:r>
          </a:p>
          <a:p>
            <a:pPr lvl="1">
              <a:buFontTx/>
              <a:buChar char="-"/>
            </a:pPr>
            <a:r>
              <a:rPr lang="nl-NL" sz="2600" dirty="0"/>
              <a:t>Werk</a:t>
            </a:r>
          </a:p>
          <a:p>
            <a:pPr lvl="1">
              <a:buFontTx/>
              <a:buChar char="-"/>
            </a:pPr>
            <a:r>
              <a:rPr lang="nl-NL" sz="2600" dirty="0"/>
              <a:t>Inkomen/vermogen</a:t>
            </a:r>
          </a:p>
          <a:p>
            <a:pPr lvl="1">
              <a:buFontTx/>
              <a:buChar char="-"/>
            </a:pPr>
            <a:r>
              <a:rPr lang="nl-NL" sz="2600" dirty="0"/>
              <a:t>Opleiding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Sporten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Roken, alcohol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Stress </a:t>
            </a:r>
          </a:p>
          <a:p>
            <a:pPr marL="0" indent="0">
              <a:buNone/>
            </a:pPr>
            <a:endParaRPr lang="nl-NL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772B692-8F88-DFBB-73DC-36703F87FF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6" r="14315" b="9812"/>
          <a:stretch/>
        </p:blipFill>
        <p:spPr bwMode="auto">
          <a:xfrm>
            <a:off x="5240594" y="1909916"/>
            <a:ext cx="6951406" cy="494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34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2855B879-ADF9-F279-E974-B15D74043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‘ziekte als netwerk’</a:t>
            </a:r>
          </a:p>
        </p:txBody>
      </p:sp>
      <p:pic>
        <p:nvPicPr>
          <p:cNvPr id="5" name="New picture">
            <a:extLst>
              <a:ext uri="{FF2B5EF4-FFF2-40B4-BE49-F238E27FC236}">
                <a16:creationId xmlns:a16="http://schemas.microsoft.com/office/drawing/2014/main" id="{47705732-C907-FC2E-5D63-4040CC740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605" y="2025446"/>
            <a:ext cx="6225049" cy="4080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BEBE8C5A-F513-DD68-7E99-43A5AF9F9C56}"/>
              </a:ext>
            </a:extLst>
          </p:cNvPr>
          <p:cNvCxnSpPr/>
          <p:nvPr/>
        </p:nvCxnSpPr>
        <p:spPr>
          <a:xfrm>
            <a:off x="8470654" y="2153264"/>
            <a:ext cx="0" cy="1641987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vak 8">
            <a:extLst>
              <a:ext uri="{FF2B5EF4-FFF2-40B4-BE49-F238E27FC236}">
                <a16:creationId xmlns:a16="http://schemas.microsoft.com/office/drawing/2014/main" id="{D0652978-9908-4217-19CB-0565A5A2C656}"/>
              </a:ext>
            </a:extLst>
          </p:cNvPr>
          <p:cNvSpPr txBox="1"/>
          <p:nvPr/>
        </p:nvSpPr>
        <p:spPr>
          <a:xfrm>
            <a:off x="8470654" y="2789591"/>
            <a:ext cx="599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48%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345D1C80-5D1F-D5D0-EEB5-765234A4D15C}"/>
              </a:ext>
            </a:extLst>
          </p:cNvPr>
          <p:cNvCxnSpPr/>
          <p:nvPr/>
        </p:nvCxnSpPr>
        <p:spPr>
          <a:xfrm>
            <a:off x="9346956" y="2153264"/>
            <a:ext cx="0" cy="1128252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AA0C08C9-90AE-00B6-4ABB-9E93B2E0CFE5}"/>
              </a:ext>
            </a:extLst>
          </p:cNvPr>
          <p:cNvSpPr txBox="1"/>
          <p:nvPr/>
        </p:nvSpPr>
        <p:spPr>
          <a:xfrm>
            <a:off x="9346955" y="2532724"/>
            <a:ext cx="599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3320709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5DC71088-7436-0B6A-1BAD-2123F945289F}"/>
              </a:ext>
            </a:extLst>
          </p:cNvPr>
          <p:cNvGrpSpPr/>
          <p:nvPr/>
        </p:nvGrpSpPr>
        <p:grpSpPr>
          <a:xfrm>
            <a:off x="7511845" y="2005781"/>
            <a:ext cx="4022154" cy="2871019"/>
            <a:chOff x="2245605" y="2025446"/>
            <a:chExt cx="7101351" cy="4080386"/>
          </a:xfrm>
        </p:grpSpPr>
        <p:pic>
          <p:nvPicPr>
            <p:cNvPr id="4" name="New picture">
              <a:extLst>
                <a:ext uri="{FF2B5EF4-FFF2-40B4-BE49-F238E27FC236}">
                  <a16:creationId xmlns:a16="http://schemas.microsoft.com/office/drawing/2014/main" id="{E4449AC2-8368-80D6-BC42-22D03010DC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5605" y="2025446"/>
              <a:ext cx="6225049" cy="4080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</p:pic>
        <p:cxnSp>
          <p:nvCxnSpPr>
            <p:cNvPr id="5" name="Rechte verbindingslijn 4">
              <a:extLst>
                <a:ext uri="{FF2B5EF4-FFF2-40B4-BE49-F238E27FC236}">
                  <a16:creationId xmlns:a16="http://schemas.microsoft.com/office/drawing/2014/main" id="{3E0AAB25-8D88-4EA2-0436-1BA1432BF968}"/>
                </a:ext>
              </a:extLst>
            </p:cNvPr>
            <p:cNvCxnSpPr/>
            <p:nvPr/>
          </p:nvCxnSpPr>
          <p:spPr>
            <a:xfrm>
              <a:off x="8470654" y="2153264"/>
              <a:ext cx="0" cy="1641987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D683CE3F-6583-D3F9-7DA3-9DBC4392A18F}"/>
                </a:ext>
              </a:extLst>
            </p:cNvPr>
            <p:cNvCxnSpPr/>
            <p:nvPr/>
          </p:nvCxnSpPr>
          <p:spPr>
            <a:xfrm>
              <a:off x="9346956" y="2153264"/>
              <a:ext cx="0" cy="1128252"/>
            </a:xfrm>
            <a:prstGeom prst="line">
              <a:avLst/>
            </a:prstGeom>
            <a:ln w="38100">
              <a:solidFill>
                <a:srgbClr val="00B0F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B6C62616-9426-EC7E-AD1E-CB4ABA4C8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76501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‘</a:t>
            </a:r>
            <a:r>
              <a:rPr lang="nl-NL" sz="2800" dirty="0" err="1"/>
              <a:t>Fundamental</a:t>
            </a:r>
            <a:r>
              <a:rPr lang="nl-NL" sz="2800" dirty="0"/>
              <a:t> </a:t>
            </a:r>
            <a:r>
              <a:rPr lang="nl-NL" sz="2800" dirty="0" err="1"/>
              <a:t>causes</a:t>
            </a:r>
            <a:r>
              <a:rPr lang="nl-NL" sz="2800" dirty="0"/>
              <a:t> of </a:t>
            </a:r>
            <a:r>
              <a:rPr lang="nl-NL" sz="2800" dirty="0" err="1"/>
              <a:t>disease</a:t>
            </a:r>
            <a:r>
              <a:rPr lang="nl-NL" sz="2800" dirty="0"/>
              <a:t>’: </a:t>
            </a:r>
          </a:p>
          <a:p>
            <a:pPr lvl="1">
              <a:buFontTx/>
              <a:buChar char="-"/>
            </a:pPr>
            <a:r>
              <a:rPr lang="nl-NL" sz="2600" dirty="0"/>
              <a:t>Chronische stress door armoede</a:t>
            </a:r>
          </a:p>
          <a:p>
            <a:pPr lvl="1">
              <a:buFontTx/>
              <a:buChar char="-"/>
            </a:pPr>
            <a:r>
              <a:rPr lang="nl-NL" sz="2600" dirty="0"/>
              <a:t>#Welvaart, #onderwijs</a:t>
            </a:r>
          </a:p>
          <a:p>
            <a:pPr lvl="1">
              <a:buFontTx/>
              <a:buChar char="-"/>
            </a:pPr>
            <a:r>
              <a:rPr lang="nl-NL" sz="2600" dirty="0"/>
              <a:t>Sociale normen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Inzet op traditionele risicofactoren </a:t>
            </a:r>
          </a:p>
          <a:p>
            <a:pPr marL="0" indent="0">
              <a:buNone/>
            </a:pPr>
            <a:r>
              <a:rPr lang="nl-NL" sz="2800" dirty="0"/>
              <a:t>vergroot ongelijkheid!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Sociale determinanten meenemen in aanpak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B41E5AE-BCF1-4EA8-A84C-DFECAA44D3CB}"/>
              </a:ext>
            </a:extLst>
          </p:cNvPr>
          <p:cNvSpPr txBox="1"/>
          <p:nvPr/>
        </p:nvSpPr>
        <p:spPr bwMode="auto">
          <a:xfrm>
            <a:off x="1554480" y="6324386"/>
            <a:ext cx="9144000" cy="508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lIns="254000" tIns="63500" rIns="127000" bIns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Pct val="10000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buSzTx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/>
                <a:sym typeface="Wingdings" charset="2"/>
              </a:defRPr>
            </a:pPr>
            <a:r>
              <a:rPr lang="en-US" sz="13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Helvetica" charset="0"/>
                <a:ea typeface="Arial"/>
                <a:cs typeface="Helvetica"/>
                <a:sym typeface="Wingdings"/>
              </a:rPr>
              <a:t>From: </a:t>
            </a:r>
            <a:r>
              <a:rPr lang="en-US" sz="13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Helvetica" charset="0"/>
                <a:ea typeface="Arial"/>
                <a:cs typeface="Helvetica"/>
                <a:sym typeface="Wingdings"/>
              </a:rPr>
              <a:t>Association of Low Socioeconomic Status With Premature Coronary Heart Disease in US Adults. </a:t>
            </a:r>
            <a:r>
              <a:rPr lang="en-US" sz="14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Helvetica" charset="0"/>
                <a:ea typeface="Arial"/>
                <a:cs typeface="Helvetica"/>
                <a:sym typeface="Wingdings"/>
              </a:rPr>
              <a:t>JAMA </a:t>
            </a:r>
            <a:r>
              <a:rPr lang="en-US" sz="1400" dirty="0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Helvetica" charset="0"/>
                <a:ea typeface="Arial"/>
                <a:cs typeface="Helvetica"/>
                <a:sym typeface="Wingdings"/>
              </a:rPr>
              <a:t>Cardiol</a:t>
            </a:r>
            <a:r>
              <a:rPr lang="en-US" sz="14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Helvetica" charset="0"/>
                <a:ea typeface="Arial"/>
                <a:cs typeface="Helvetica"/>
                <a:sym typeface="Wingdings"/>
              </a:rPr>
              <a:t>. 2020;5(8):899-908. doi:10.1001/jamacardio.2020.1458</a:t>
            </a:r>
          </a:p>
          <a:p>
            <a:pPr>
              <a:buSzTx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/>
                <a:sym typeface="Wingdings" charset="2"/>
              </a:defRPr>
            </a:pPr>
            <a:endParaRPr lang="en-US" sz="1300" b="1" dirty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Helvetica" charset="0"/>
              <a:ea typeface="Arial"/>
              <a:cs typeface="Helvetica"/>
              <a:sym typeface="Wingdings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61D5094-4C74-16F7-A7AD-C27007135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‘ziekte als netwerk’</a:t>
            </a:r>
          </a:p>
        </p:txBody>
      </p:sp>
    </p:spTree>
    <p:extLst>
      <p:ext uri="{BB962C8B-B14F-4D97-AF65-F5344CB8AC3E}">
        <p14:creationId xmlns:p14="http://schemas.microsoft.com/office/powerpoint/2010/main" val="189009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029533B-92F2-6F88-04CC-6BB61C9960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50" t="11647" r="37750" b="1451"/>
          <a:stretch/>
        </p:blipFill>
        <p:spPr>
          <a:xfrm>
            <a:off x="3291840" y="1830477"/>
            <a:ext cx="5608320" cy="5027523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70979867-9A3E-F283-C66E-15C9CFCC9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‘ziekte als netwerk’</a:t>
            </a:r>
          </a:p>
        </p:txBody>
      </p:sp>
    </p:spTree>
    <p:extLst>
      <p:ext uri="{BB962C8B-B14F-4D97-AF65-F5344CB8AC3E}">
        <p14:creationId xmlns:p14="http://schemas.microsoft.com/office/powerpoint/2010/main" val="3502355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820DDD5-B846-3BFA-1F95-65289DEDF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‘ziekte als netwerk’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0E70491-77EA-E938-0790-70C603EC1988}"/>
              </a:ext>
            </a:extLst>
          </p:cNvPr>
          <p:cNvSpPr txBox="1">
            <a:spLocks noChangeAspect="1"/>
          </p:cNvSpPr>
          <p:nvPr/>
        </p:nvSpPr>
        <p:spPr>
          <a:xfrm>
            <a:off x="1229032" y="2094271"/>
            <a:ext cx="2428568" cy="11503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838401A-CB09-5AAD-2CDB-B6C793D05E33}"/>
              </a:ext>
            </a:extLst>
          </p:cNvPr>
          <p:cNvSpPr txBox="1"/>
          <p:nvPr/>
        </p:nvSpPr>
        <p:spPr>
          <a:xfrm>
            <a:off x="3811793" y="2094271"/>
            <a:ext cx="2428568" cy="115037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E828630-874A-1594-E0A9-F2EAB050BD21}"/>
              </a:ext>
            </a:extLst>
          </p:cNvPr>
          <p:cNvSpPr txBox="1"/>
          <p:nvPr/>
        </p:nvSpPr>
        <p:spPr>
          <a:xfrm>
            <a:off x="6394554" y="2094271"/>
            <a:ext cx="2428568" cy="1150374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A1E0D00-D9E4-3D6A-5C70-A3CA013F44F1}"/>
              </a:ext>
            </a:extLst>
          </p:cNvPr>
          <p:cNvSpPr txBox="1"/>
          <p:nvPr/>
        </p:nvSpPr>
        <p:spPr>
          <a:xfrm>
            <a:off x="8977315" y="2094271"/>
            <a:ext cx="2428568" cy="115037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133D028-EB87-035B-098C-E91E64D98F60}"/>
              </a:ext>
            </a:extLst>
          </p:cNvPr>
          <p:cNvSpPr txBox="1"/>
          <p:nvPr/>
        </p:nvSpPr>
        <p:spPr>
          <a:xfrm>
            <a:off x="1229032" y="3429000"/>
            <a:ext cx="2428568" cy="115037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73F804B-DE81-0896-032E-D9FD97BE5E17}"/>
              </a:ext>
            </a:extLst>
          </p:cNvPr>
          <p:cNvSpPr txBox="1"/>
          <p:nvPr/>
        </p:nvSpPr>
        <p:spPr>
          <a:xfrm>
            <a:off x="3811793" y="3429000"/>
            <a:ext cx="2428568" cy="115037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F24AD2C5-88B0-F00F-008B-F92BEDD863AA}"/>
              </a:ext>
            </a:extLst>
          </p:cNvPr>
          <p:cNvSpPr txBox="1"/>
          <p:nvPr/>
        </p:nvSpPr>
        <p:spPr>
          <a:xfrm>
            <a:off x="6394554" y="3429000"/>
            <a:ext cx="2428568" cy="115037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B1C9865-BC82-2B7B-6E1D-928035F2BD4B}"/>
              </a:ext>
            </a:extLst>
          </p:cNvPr>
          <p:cNvSpPr txBox="1"/>
          <p:nvPr/>
        </p:nvSpPr>
        <p:spPr>
          <a:xfrm>
            <a:off x="8977315" y="3429000"/>
            <a:ext cx="2428568" cy="115037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00DCBDC-3EE0-9895-2C14-3CBC78A45D7F}"/>
              </a:ext>
            </a:extLst>
          </p:cNvPr>
          <p:cNvSpPr txBox="1"/>
          <p:nvPr/>
        </p:nvSpPr>
        <p:spPr>
          <a:xfrm>
            <a:off x="1229032" y="4763729"/>
            <a:ext cx="2428568" cy="1150374"/>
          </a:xfrm>
          <a:prstGeom prst="rect">
            <a:avLst/>
          </a:prstGeom>
          <a:noFill/>
          <a:ln w="38100">
            <a:solidFill>
              <a:srgbClr val="FFFF99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0AD5EB22-3C41-CDBC-0061-FF787DD10F11}"/>
              </a:ext>
            </a:extLst>
          </p:cNvPr>
          <p:cNvSpPr txBox="1"/>
          <p:nvPr/>
        </p:nvSpPr>
        <p:spPr>
          <a:xfrm>
            <a:off x="3811793" y="4763729"/>
            <a:ext cx="2428568" cy="1150374"/>
          </a:xfrm>
          <a:prstGeom prst="rect">
            <a:avLst/>
          </a:prstGeom>
          <a:noFill/>
          <a:ln w="38100">
            <a:solidFill>
              <a:srgbClr val="9933FF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D97019C-C39A-5280-BD39-0B0707869760}"/>
              </a:ext>
            </a:extLst>
          </p:cNvPr>
          <p:cNvSpPr txBox="1"/>
          <p:nvPr/>
        </p:nvSpPr>
        <p:spPr>
          <a:xfrm>
            <a:off x="6394554" y="4763729"/>
            <a:ext cx="2428568" cy="1150374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1A0CC426-AD86-AF9B-4923-4A8D440A97FF}"/>
              </a:ext>
            </a:extLst>
          </p:cNvPr>
          <p:cNvSpPr txBox="1"/>
          <p:nvPr/>
        </p:nvSpPr>
        <p:spPr>
          <a:xfrm>
            <a:off x="8977315" y="4763729"/>
            <a:ext cx="2428568" cy="11503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30D6CF5-41EE-B617-659B-EC0E43E6F9F3}"/>
              </a:ext>
            </a:extLst>
          </p:cNvPr>
          <p:cNvSpPr txBox="1"/>
          <p:nvPr/>
        </p:nvSpPr>
        <p:spPr>
          <a:xfrm>
            <a:off x="1465006" y="2540410"/>
            <a:ext cx="19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Gemeente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A2D9898-AC36-C80D-B276-6ECE8720EDDD}"/>
              </a:ext>
            </a:extLst>
          </p:cNvPr>
          <p:cNvSpPr txBox="1"/>
          <p:nvPr/>
        </p:nvSpPr>
        <p:spPr>
          <a:xfrm>
            <a:off x="4052683" y="2540410"/>
            <a:ext cx="19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Zorgverzekeraar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3D0C976-DE3A-C898-1FD8-60A80625B8E9}"/>
              </a:ext>
            </a:extLst>
          </p:cNvPr>
          <p:cNvSpPr txBox="1"/>
          <p:nvPr/>
        </p:nvSpPr>
        <p:spPr>
          <a:xfrm>
            <a:off x="6635444" y="2540410"/>
            <a:ext cx="19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Huisartsen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4295B666-0E9B-66A4-66E1-4C4DE14B09E2}"/>
              </a:ext>
            </a:extLst>
          </p:cNvPr>
          <p:cNvSpPr txBox="1"/>
          <p:nvPr/>
        </p:nvSpPr>
        <p:spPr>
          <a:xfrm>
            <a:off x="9218205" y="2540410"/>
            <a:ext cx="19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Woningcorporatie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35FA88E-98F7-5410-6F0E-EF7918F5564C}"/>
              </a:ext>
            </a:extLst>
          </p:cNvPr>
          <p:cNvSpPr txBox="1"/>
          <p:nvPr/>
        </p:nvSpPr>
        <p:spPr>
          <a:xfrm>
            <a:off x="9218205" y="3819521"/>
            <a:ext cx="19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Ondernemers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03E3167-F228-33DC-38B3-2CBE2FAA374C}"/>
              </a:ext>
            </a:extLst>
          </p:cNvPr>
          <p:cNvSpPr txBox="1"/>
          <p:nvPr/>
        </p:nvSpPr>
        <p:spPr>
          <a:xfrm>
            <a:off x="6635444" y="3819521"/>
            <a:ext cx="19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Scholen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A85BDF4-A892-5FEF-40FD-B408A0E6F78D}"/>
              </a:ext>
            </a:extLst>
          </p:cNvPr>
          <p:cNvSpPr txBox="1"/>
          <p:nvPr/>
        </p:nvSpPr>
        <p:spPr>
          <a:xfrm>
            <a:off x="4052683" y="3819521"/>
            <a:ext cx="19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IGJ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CADC432-D70A-9389-E528-C4E70139DCE4}"/>
              </a:ext>
            </a:extLst>
          </p:cNvPr>
          <p:cNvSpPr txBox="1"/>
          <p:nvPr/>
        </p:nvSpPr>
        <p:spPr>
          <a:xfrm>
            <a:off x="1465006" y="3819521"/>
            <a:ext cx="19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Ziekenhuizen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1632555-11E4-68ED-D54B-DBA40AD41EE2}"/>
              </a:ext>
            </a:extLst>
          </p:cNvPr>
          <p:cNvSpPr txBox="1"/>
          <p:nvPr/>
        </p:nvSpPr>
        <p:spPr>
          <a:xfrm>
            <a:off x="1465006" y="5015750"/>
            <a:ext cx="1946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Maatschappelijke organisaties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8E38C58D-51E5-5ED5-29F7-337E763063E8}"/>
              </a:ext>
            </a:extLst>
          </p:cNvPr>
          <p:cNvSpPr txBox="1"/>
          <p:nvPr/>
        </p:nvSpPr>
        <p:spPr>
          <a:xfrm>
            <a:off x="4052683" y="5154249"/>
            <a:ext cx="19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Provincie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57BDB175-DE8E-1D5A-FBBA-23D84A0814B7}"/>
              </a:ext>
            </a:extLst>
          </p:cNvPr>
          <p:cNvSpPr txBox="1"/>
          <p:nvPr/>
        </p:nvSpPr>
        <p:spPr>
          <a:xfrm>
            <a:off x="6635444" y="5149874"/>
            <a:ext cx="19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Openbaar vervoer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F5224302-4109-0404-CC19-A0DA948DA9F3}"/>
              </a:ext>
            </a:extLst>
          </p:cNvPr>
          <p:cNvSpPr txBox="1"/>
          <p:nvPr/>
        </p:nvSpPr>
        <p:spPr>
          <a:xfrm>
            <a:off x="9208892" y="5149874"/>
            <a:ext cx="19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……..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44E021CF-856F-D85C-AE0D-F069CD49BCFB}"/>
              </a:ext>
            </a:extLst>
          </p:cNvPr>
          <p:cNvSpPr/>
          <p:nvPr/>
        </p:nvSpPr>
        <p:spPr>
          <a:xfrm>
            <a:off x="963561" y="1909916"/>
            <a:ext cx="10707329" cy="4205749"/>
          </a:xfrm>
          <a:prstGeom prst="rect">
            <a:avLst/>
          </a:prstGeom>
          <a:noFill/>
          <a:ln w="508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688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80883-11A7-8B24-1F7A-FEF639703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191FF045-9311-89B9-945C-DC8E5628F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‘acute zorg als netwerk’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98B6B20-E234-1C71-BF3B-CA725C3667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824" t="32975" r="20241" b="5520"/>
          <a:stretch/>
        </p:blipFill>
        <p:spPr>
          <a:xfrm>
            <a:off x="3087820" y="1737360"/>
            <a:ext cx="6016360" cy="496349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3B1786B-C42B-948D-3CEC-1375E944FD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823" t="33118" r="19919" b="5233"/>
          <a:stretch/>
        </p:blipFill>
        <p:spPr>
          <a:xfrm>
            <a:off x="3087819" y="1763771"/>
            <a:ext cx="6016359" cy="493708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64F15FC-1756-5732-3C90-326699E716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824" t="32687" r="20080" b="5664"/>
          <a:stretch/>
        </p:blipFill>
        <p:spPr>
          <a:xfrm>
            <a:off x="3087816" y="1744854"/>
            <a:ext cx="6016359" cy="495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6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D70A6-A021-1A64-D39D-944A537FD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4565616E-7332-1848-640F-1249D273B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‘acute zorg als netwerk’ – ROAZ </a:t>
            </a:r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31884B3A-6B57-1A3F-DE21-B46BF5831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63546"/>
            <a:ext cx="447761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Ziekenhuizen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Huisartsenzorg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Ambulancezorg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Verloskunde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VVT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GGD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GHOR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ADD545-02CF-A93A-A918-CDF4ED514398}"/>
              </a:ext>
            </a:extLst>
          </p:cNvPr>
          <p:cNvSpPr txBox="1">
            <a:spLocks/>
          </p:cNvSpPr>
          <p:nvPr/>
        </p:nvSpPr>
        <p:spPr>
          <a:xfrm>
            <a:off x="4351755" y="2052486"/>
            <a:ext cx="5500167" cy="34671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Apotheken (AWN)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Geriatrische revalidatiezorg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GGZ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Zorgverzekeraars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Verstandelijke gehandicaptenzorg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Zelfstandig Klinieken Nederland</a:t>
            </a:r>
          </a:p>
        </p:txBody>
      </p:sp>
    </p:spTree>
    <p:extLst>
      <p:ext uri="{BB962C8B-B14F-4D97-AF65-F5344CB8AC3E}">
        <p14:creationId xmlns:p14="http://schemas.microsoft.com/office/powerpoint/2010/main" val="1359983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9EC5E-040D-2F19-A9BD-F48C857C8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A239FE33-5B75-4506-01E7-BD7366821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‘acute zorg als netwerk’ – ROAZ </a:t>
            </a:r>
          </a:p>
        </p:txBody>
      </p:sp>
      <p:pic>
        <p:nvPicPr>
          <p:cNvPr id="1026" name="Picture 2" descr="Patiëntenstromen acute zorg NZa">
            <a:extLst>
              <a:ext uri="{FF2B5EF4-FFF2-40B4-BE49-F238E27FC236}">
                <a16:creationId xmlns:a16="http://schemas.microsoft.com/office/drawing/2014/main" id="{F9A06902-CCDF-9636-2276-E8BC1CF97E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7" t="14911" r="17121" b="22007"/>
          <a:stretch/>
        </p:blipFill>
        <p:spPr bwMode="auto">
          <a:xfrm>
            <a:off x="2639960" y="1868129"/>
            <a:ext cx="6912079" cy="432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371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11AC1-C817-8F91-7DE4-75F768A5C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49B5E6DB-1E2C-867B-5652-C7913CB82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‘acute zorg als netwerk’ – ROAZ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374C7E-6925-FC23-345B-CCF8421C24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089" t="32974" r="11136" b="5378"/>
          <a:stretch/>
        </p:blipFill>
        <p:spPr>
          <a:xfrm>
            <a:off x="3952568" y="2630128"/>
            <a:ext cx="5093109" cy="4227872"/>
          </a:xfrm>
          <a:prstGeom prst="rect">
            <a:avLst/>
          </a:prstGeom>
        </p:spPr>
      </p:pic>
      <p:pic>
        <p:nvPicPr>
          <p:cNvPr id="4" name="Picture 2" descr="Patiëntenstromen acute zorg NZa">
            <a:extLst>
              <a:ext uri="{FF2B5EF4-FFF2-40B4-BE49-F238E27FC236}">
                <a16:creationId xmlns:a16="http://schemas.microsoft.com/office/drawing/2014/main" id="{F9CFF2AC-D3B7-4320-31A6-AF2A7661A8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7" t="14911" r="17121" b="22007"/>
          <a:stretch/>
        </p:blipFill>
        <p:spPr bwMode="auto">
          <a:xfrm>
            <a:off x="8647470" y="1622426"/>
            <a:ext cx="3220065" cy="201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atiëntenstromen acute zorg NZa">
            <a:extLst>
              <a:ext uri="{FF2B5EF4-FFF2-40B4-BE49-F238E27FC236}">
                <a16:creationId xmlns:a16="http://schemas.microsoft.com/office/drawing/2014/main" id="{20CFCE09-5700-39C3-EBA7-1FF35BB780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7" t="14911" r="17121" b="22007"/>
          <a:stretch/>
        </p:blipFill>
        <p:spPr bwMode="auto">
          <a:xfrm>
            <a:off x="8283675" y="4702770"/>
            <a:ext cx="3283237" cy="205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tiëntenstromen acute zorg NZa">
            <a:extLst>
              <a:ext uri="{FF2B5EF4-FFF2-40B4-BE49-F238E27FC236}">
                <a16:creationId xmlns:a16="http://schemas.microsoft.com/office/drawing/2014/main" id="{C579D184-EA77-63B7-E459-E8EFC8D4D2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7" t="14911" r="17121" b="22007"/>
          <a:stretch/>
        </p:blipFill>
        <p:spPr bwMode="auto">
          <a:xfrm>
            <a:off x="1753674" y="2959510"/>
            <a:ext cx="3452899" cy="216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1D665D44-73F6-F39E-7CD6-FCF4387824E3}"/>
              </a:ext>
            </a:extLst>
          </p:cNvPr>
          <p:cNvCxnSpPr>
            <a:cxnSpLocks/>
          </p:cNvCxnSpPr>
          <p:nvPr/>
        </p:nvCxnSpPr>
        <p:spPr>
          <a:xfrm flipH="1">
            <a:off x="6547994" y="2959510"/>
            <a:ext cx="816077" cy="341671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0E73A282-58E6-0024-8B3F-91D780F901DF}"/>
              </a:ext>
            </a:extLst>
          </p:cNvPr>
          <p:cNvCxnSpPr>
            <a:cxnSpLocks/>
          </p:cNvCxnSpPr>
          <p:nvPr/>
        </p:nvCxnSpPr>
        <p:spPr>
          <a:xfrm>
            <a:off x="6180167" y="4542014"/>
            <a:ext cx="735655" cy="444416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70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0555D-9479-396F-7858-F8008F251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7AF056BC-FA2D-F5AC-5F21-70B6D803F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‘acute zorg als netwerk’ – ROAZ 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27A37309-F4E6-A1BF-3869-8C639E684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88049"/>
              </p:ext>
            </p:extLst>
          </p:nvPr>
        </p:nvGraphicFramePr>
        <p:xfrm>
          <a:off x="1066800" y="2815098"/>
          <a:ext cx="10058400" cy="2191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3360921197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000895069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98651164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780657524"/>
                    </a:ext>
                  </a:extLst>
                </a:gridCol>
              </a:tblGrid>
              <a:tr h="800325">
                <a:tc>
                  <a:txBody>
                    <a:bodyPr/>
                    <a:lstStyle/>
                    <a:p>
                      <a:r>
                        <a:rPr lang="nl-NL" dirty="0"/>
                        <a:t>SEH </a:t>
                      </a:r>
                      <a:r>
                        <a:rPr lang="nl-NL" dirty="0" err="1"/>
                        <a:t>stops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Q3 ‘23 – Q2 ’24 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Q3 ‘23 – Q2 ’24 (uren)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Q3 ‘23 – Q2 ’24 (</a:t>
                      </a:r>
                      <a:r>
                        <a:rPr lang="nl-NL" dirty="0" err="1"/>
                        <a:t>dgn</a:t>
                      </a:r>
                      <a:r>
                        <a:rPr lang="nl-NL" dirty="0"/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882365"/>
                  </a:ext>
                </a:extLst>
              </a:tr>
              <a:tr h="463680">
                <a:tc>
                  <a:txBody>
                    <a:bodyPr/>
                    <a:lstStyle/>
                    <a:p>
                      <a:r>
                        <a:rPr lang="nl-NL" dirty="0"/>
                        <a:t>Euregio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20111"/>
                  </a:ext>
                </a:extLst>
              </a:tr>
              <a:tr h="463680">
                <a:tc>
                  <a:txBody>
                    <a:bodyPr/>
                    <a:lstStyle/>
                    <a:p>
                      <a:r>
                        <a:rPr lang="nl-NL" dirty="0"/>
                        <a:t>Zwolle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276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547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879433"/>
                  </a:ext>
                </a:extLst>
              </a:tr>
              <a:tr h="463680">
                <a:tc>
                  <a:txBody>
                    <a:bodyPr/>
                    <a:lstStyle/>
                    <a:p>
                      <a:r>
                        <a:rPr lang="nl-NL" dirty="0"/>
                        <a:t>Noord Nederland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1821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3167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026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189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A2B17A2C-0A84-4700-A3E3-9C7229C7E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81200"/>
            <a:ext cx="10058400" cy="42164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Actuele uitdagingen zorgstelsel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Ziekte als netwerk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Acute zorg als netwerk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Complexe problemen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Uitdagingen</a:t>
            </a:r>
          </a:p>
        </p:txBody>
      </p:sp>
    </p:spTree>
    <p:extLst>
      <p:ext uri="{BB962C8B-B14F-4D97-AF65-F5344CB8AC3E}">
        <p14:creationId xmlns:p14="http://schemas.microsoft.com/office/powerpoint/2010/main" val="2376215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F2676-C730-2C87-8F2F-55054DC5C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3DC7E84E-2512-43D8-F942-FB1AF979B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‘acute zorg als netwerk’ – ROAZ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9D0D394-3A2C-CF29-9E2E-DAB1DFA878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089" t="32974" r="11136" b="5378"/>
          <a:stretch/>
        </p:blipFill>
        <p:spPr>
          <a:xfrm>
            <a:off x="2831690" y="1699669"/>
            <a:ext cx="6213987" cy="5158331"/>
          </a:xfrm>
          <a:prstGeom prst="rect">
            <a:avLst/>
          </a:prstGeom>
        </p:spPr>
      </p:pic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8FE233DE-A30E-ECF3-ABC6-930FB6093463}"/>
              </a:ext>
            </a:extLst>
          </p:cNvPr>
          <p:cNvCxnSpPr>
            <a:cxnSpLocks/>
          </p:cNvCxnSpPr>
          <p:nvPr/>
        </p:nvCxnSpPr>
        <p:spPr>
          <a:xfrm flipH="1">
            <a:off x="7128387" y="1850424"/>
            <a:ext cx="923942" cy="114841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47840095-54BA-93F0-130D-BCB2E5071653}"/>
              </a:ext>
            </a:extLst>
          </p:cNvPr>
          <p:cNvCxnSpPr>
            <a:cxnSpLocks/>
          </p:cNvCxnSpPr>
          <p:nvPr/>
        </p:nvCxnSpPr>
        <p:spPr>
          <a:xfrm flipH="1">
            <a:off x="5692877" y="1850424"/>
            <a:ext cx="2163097" cy="44049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0622D945-24DD-D51B-87F1-52E155142000}"/>
              </a:ext>
            </a:extLst>
          </p:cNvPr>
          <p:cNvCxnSpPr>
            <a:cxnSpLocks/>
          </p:cNvCxnSpPr>
          <p:nvPr/>
        </p:nvCxnSpPr>
        <p:spPr>
          <a:xfrm>
            <a:off x="7019942" y="3129774"/>
            <a:ext cx="0" cy="114906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74D9091F-B4A9-EDD8-FD25-AC58D81186D5}"/>
              </a:ext>
            </a:extLst>
          </p:cNvPr>
          <p:cNvCxnSpPr>
            <a:cxnSpLocks/>
          </p:cNvCxnSpPr>
          <p:nvPr/>
        </p:nvCxnSpPr>
        <p:spPr>
          <a:xfrm flipH="1">
            <a:off x="5299587" y="2998839"/>
            <a:ext cx="1650804" cy="334296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D85E5F59-9004-F358-46DE-634D93E13118}"/>
              </a:ext>
            </a:extLst>
          </p:cNvPr>
          <p:cNvCxnSpPr>
            <a:cxnSpLocks/>
          </p:cNvCxnSpPr>
          <p:nvPr/>
        </p:nvCxnSpPr>
        <p:spPr>
          <a:xfrm flipH="1">
            <a:off x="5220929" y="2424631"/>
            <a:ext cx="240600" cy="90850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68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311F573-ED6A-5F5E-3631-46EB0AC34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4870" y="187585"/>
            <a:ext cx="5602259" cy="659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40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3E36E-1F42-F9EF-4A06-36E446F59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829D6D41-3C36-ECF2-B677-FD0689FB4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4625" y="1275545"/>
            <a:ext cx="3440227" cy="404732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5686C1A-0AEB-5E94-7DA9-7EF3A6287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31" y="727100"/>
            <a:ext cx="7401958" cy="2572109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EDF4343-ECAE-2A9A-6F44-27033017B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731" y="3925861"/>
            <a:ext cx="7401958" cy="1857634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9621BCB8-4FE7-9556-944C-7EC9545CFAA2}"/>
              </a:ext>
            </a:extLst>
          </p:cNvPr>
          <p:cNvCxnSpPr/>
          <p:nvPr/>
        </p:nvCxnSpPr>
        <p:spPr>
          <a:xfrm>
            <a:off x="3687097" y="2635045"/>
            <a:ext cx="2212258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2A6A2E7B-BF03-93CA-3598-D0A6F7FEA318}"/>
              </a:ext>
            </a:extLst>
          </p:cNvPr>
          <p:cNvCxnSpPr>
            <a:cxnSpLocks/>
          </p:cNvCxnSpPr>
          <p:nvPr/>
        </p:nvCxnSpPr>
        <p:spPr>
          <a:xfrm>
            <a:off x="5137355" y="4508090"/>
            <a:ext cx="95864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42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28E370-338A-5A77-485A-ACCF627E2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Complex probleem</a:t>
            </a:r>
          </a:p>
        </p:txBody>
      </p:sp>
      <p:pic>
        <p:nvPicPr>
          <p:cNvPr id="1028" name="Picture 4" descr="What are some differences among simple, complicated and complex problems  and work? | Scrum.org">
            <a:extLst>
              <a:ext uri="{FF2B5EF4-FFF2-40B4-BE49-F238E27FC236}">
                <a16:creationId xmlns:a16="http://schemas.microsoft.com/office/drawing/2014/main" id="{7B2F2028-E615-5DB1-00D4-5AC41EA22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302" y="2000380"/>
            <a:ext cx="8265396" cy="477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imple, Complicated and Complex Decision-Making - new visual - Drawing  Change">
            <a:extLst>
              <a:ext uri="{FF2B5EF4-FFF2-40B4-BE49-F238E27FC236}">
                <a16:creationId xmlns:a16="http://schemas.microsoft.com/office/drawing/2014/main" id="{2C230BF9-AF5A-10AD-FF62-CFF2C6ED3B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" t="5878" r="3285" b="14265"/>
          <a:stretch/>
        </p:blipFill>
        <p:spPr bwMode="auto">
          <a:xfrm>
            <a:off x="3382296" y="1948177"/>
            <a:ext cx="5427407" cy="487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03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30FEF-CD7A-2EEE-AC13-88208764F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65D05-1E2D-1768-4319-38CE8A02B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Complex probleem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2B9396-6853-9306-5544-58A7B534D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30694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overstijgt verschillende sectoren: ‘van iedereen en niemand’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groter dan de individuele organisatie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is onduidelijk, </a:t>
            </a:r>
            <a:r>
              <a:rPr lang="nl-NL" sz="2800" dirty="0" err="1"/>
              <a:t>multidimensioneel</a:t>
            </a:r>
            <a:endParaRPr lang="nl-NL" sz="2800" dirty="0"/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 marL="0" indent="0">
              <a:buNone/>
            </a:pP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431403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0B1FC-924A-683C-AF15-1E0252870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4B5CB5-6ED5-C08C-9930-AE03A9A6A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Complex probleem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E7A99F-368B-726C-8FF6-A64DA5B45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40526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systemisch, oorzaak en gevolg onduidelijk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dynamisch, probleem verandert in de tijd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fundamentele onzekerheid: vraagt lef/durf/moed</a:t>
            </a:r>
          </a:p>
        </p:txBody>
      </p:sp>
    </p:spTree>
    <p:extLst>
      <p:ext uri="{BB962C8B-B14F-4D97-AF65-F5344CB8AC3E}">
        <p14:creationId xmlns:p14="http://schemas.microsoft.com/office/powerpoint/2010/main" val="274312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936F4-D34D-8792-D8D5-DAE160160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41911F-4AB8-B8E6-F399-C87F17B91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Uitdagingen – team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4882C5-5C69-AAA0-734F-9EB008E9D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93963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stimuleer (interdisciplinaire) interactie, </a:t>
            </a:r>
            <a:r>
              <a:rPr lang="nl-NL" sz="2800" dirty="0" err="1"/>
              <a:t>cocreatie</a:t>
            </a:r>
            <a:endParaRPr lang="nl-NL" sz="2800" dirty="0"/>
          </a:p>
          <a:p>
            <a:pPr marL="0" indent="0">
              <a:buNone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creëer diversiteit = oplossend vermogen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overweeg </a:t>
            </a:r>
            <a:r>
              <a:rPr lang="nl-NL" sz="2800" dirty="0" err="1"/>
              <a:t>jobrotatie</a:t>
            </a:r>
            <a:endParaRPr lang="nl-NL" sz="2800" dirty="0"/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</p:txBody>
      </p:sp>
      <p:pic>
        <p:nvPicPr>
          <p:cNvPr id="4098" name="Picture 2" descr="Brokers and Bridges (Chapter 7) - Exploratory Social Network Analysis with  Pajek">
            <a:extLst>
              <a:ext uri="{FF2B5EF4-FFF2-40B4-BE49-F238E27FC236}">
                <a16:creationId xmlns:a16="http://schemas.microsoft.com/office/drawing/2014/main" id="{B1A7F5F4-3273-6593-6F40-05892A7D9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920" y="3618818"/>
            <a:ext cx="5048299" cy="323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13E988A-6020-B125-E69D-D530E02F995B}"/>
              </a:ext>
            </a:extLst>
          </p:cNvPr>
          <p:cNvCxnSpPr/>
          <p:nvPr/>
        </p:nvCxnSpPr>
        <p:spPr>
          <a:xfrm>
            <a:off x="7814779" y="5800057"/>
            <a:ext cx="2602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F1FE45BA-598C-7F03-1862-8A029E9F355A}"/>
              </a:ext>
            </a:extLst>
          </p:cNvPr>
          <p:cNvCxnSpPr>
            <a:cxnSpLocks/>
          </p:cNvCxnSpPr>
          <p:nvPr/>
        </p:nvCxnSpPr>
        <p:spPr>
          <a:xfrm>
            <a:off x="8627742" y="4333341"/>
            <a:ext cx="6115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al 7">
            <a:extLst>
              <a:ext uri="{FF2B5EF4-FFF2-40B4-BE49-F238E27FC236}">
                <a16:creationId xmlns:a16="http://schemas.microsoft.com/office/drawing/2014/main" id="{17D5E26C-B59D-B3F4-FC69-18C1EF207E4A}"/>
              </a:ext>
            </a:extLst>
          </p:cNvPr>
          <p:cNvSpPr/>
          <p:nvPr/>
        </p:nvSpPr>
        <p:spPr>
          <a:xfrm>
            <a:off x="7501293" y="3588773"/>
            <a:ext cx="2010551" cy="834795"/>
          </a:xfrm>
          <a:prstGeom prst="ellipse">
            <a:avLst/>
          </a:prstGeom>
          <a:noFill/>
          <a:ln w="38100"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26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8B716-63AC-E153-8240-676D24639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E38D7-C9D3-3B2D-2976-08A1B0D89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Uitdagingen – team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1B6702-68A2-E3CD-01BB-932B2CB30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94510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investeer in ontwikkeling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wees creatief, omarm onzekerheid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participeer in lerende netwerken </a:t>
            </a:r>
          </a:p>
        </p:txBody>
      </p:sp>
      <p:pic>
        <p:nvPicPr>
          <p:cNvPr id="4098" name="Picture 2" descr="Brokers and Bridges (Chapter 7) - Exploratory Social Network Analysis with  Pajek">
            <a:extLst>
              <a:ext uri="{FF2B5EF4-FFF2-40B4-BE49-F238E27FC236}">
                <a16:creationId xmlns:a16="http://schemas.microsoft.com/office/drawing/2014/main" id="{C8E7B145-B3E9-3D4C-5396-2102DAB22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920" y="2959510"/>
            <a:ext cx="5530079" cy="389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0B3F62E5-E643-5ED4-3EA4-0A3DB61600DB}"/>
              </a:ext>
            </a:extLst>
          </p:cNvPr>
          <p:cNvCxnSpPr/>
          <p:nvPr/>
        </p:nvCxnSpPr>
        <p:spPr>
          <a:xfrm>
            <a:off x="7924801" y="5584722"/>
            <a:ext cx="2851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CCE0D7D6-D568-DC54-3FC3-EF79503CDFAC}"/>
              </a:ext>
            </a:extLst>
          </p:cNvPr>
          <p:cNvCxnSpPr>
            <a:cxnSpLocks/>
          </p:cNvCxnSpPr>
          <p:nvPr/>
        </p:nvCxnSpPr>
        <p:spPr>
          <a:xfrm>
            <a:off x="8815348" y="3819468"/>
            <a:ext cx="6698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al 7">
            <a:extLst>
              <a:ext uri="{FF2B5EF4-FFF2-40B4-BE49-F238E27FC236}">
                <a16:creationId xmlns:a16="http://schemas.microsoft.com/office/drawing/2014/main" id="{A7B055DE-6CBE-C872-53C8-BE89BF5A9727}"/>
              </a:ext>
            </a:extLst>
          </p:cNvPr>
          <p:cNvSpPr/>
          <p:nvPr/>
        </p:nvSpPr>
        <p:spPr>
          <a:xfrm>
            <a:off x="7581398" y="2923349"/>
            <a:ext cx="2202426" cy="1004711"/>
          </a:xfrm>
          <a:prstGeom prst="ellipse">
            <a:avLst/>
          </a:prstGeom>
          <a:noFill/>
          <a:ln w="38100"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86450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26858-B52A-34CF-174D-5B5992AC8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575F00-93BE-4D0F-F9E6-72807FF2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Uitdagingen – management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455DF8-1F60-1104-A918-4C9B3694F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81533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faciliteer, stimuleer, beloon wat je nastreeft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bouw ‘speeltuinen’ of lerende netwerken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versterk netwerk van het management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</p:txBody>
      </p:sp>
    </p:spTree>
    <p:extLst>
      <p:ext uri="{BB962C8B-B14F-4D97-AF65-F5344CB8AC3E}">
        <p14:creationId xmlns:p14="http://schemas.microsoft.com/office/powerpoint/2010/main" val="3326944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3A797-C94D-7546-A223-A5D722DEE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000058-530F-B7B0-A190-6FAA2AA32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Uitdagingen – management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96F3E2-C8E3-A9C4-F8DE-F9A80BF84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81533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actief beheer externe netwerken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zet in op omvorming </a:t>
            </a:r>
            <a:r>
              <a:rPr lang="nl-NL" sz="2800" dirty="0" err="1"/>
              <a:t>zkh</a:t>
            </a:r>
            <a:r>
              <a:rPr lang="nl-NL" sz="2800" dirty="0"/>
              <a:t> tot netwerkorganisatie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herzie eventueel de </a:t>
            </a:r>
            <a:r>
              <a:rPr lang="nl-NL" sz="2800" dirty="0" err="1"/>
              <a:t>governancestructuur</a:t>
            </a:r>
            <a:endParaRPr lang="nl-NL" sz="2800" dirty="0"/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ontwikkel bijpassende leiderschapsstijl</a:t>
            </a:r>
          </a:p>
        </p:txBody>
      </p:sp>
    </p:spTree>
    <p:extLst>
      <p:ext uri="{BB962C8B-B14F-4D97-AF65-F5344CB8AC3E}">
        <p14:creationId xmlns:p14="http://schemas.microsoft.com/office/powerpoint/2010/main" val="1185817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97280" y="2476501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# toegankelijkheid van zorg: disbalans vraag en aanbod</a:t>
            </a:r>
          </a:p>
          <a:p>
            <a:pPr marL="0" indent="0">
              <a:buNone/>
            </a:pPr>
            <a:endParaRPr lang="nl-NL" sz="22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# samenwerking tussen domeinen: versnippering, schotten</a:t>
            </a:r>
          </a:p>
          <a:p>
            <a:pPr marL="0" indent="0">
              <a:buNone/>
            </a:pPr>
            <a:endParaRPr lang="nl-NL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# kwaliteit van zorg: zakken naar middenmoot</a:t>
            </a:r>
          </a:p>
          <a:p>
            <a:pPr marL="0" indent="0">
              <a:buNone/>
            </a:pPr>
            <a:endParaRPr lang="nl-NL" sz="2800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FF17947A-ABB9-9DE5-6465-9E3EA51A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Uitdagingen zorgstelsel</a:t>
            </a:r>
          </a:p>
        </p:txBody>
      </p:sp>
    </p:spTree>
    <p:extLst>
      <p:ext uri="{BB962C8B-B14F-4D97-AF65-F5344CB8AC3E}">
        <p14:creationId xmlns:p14="http://schemas.microsoft.com/office/powerpoint/2010/main" val="30627971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F69E8-9760-9C73-FDA6-EBFC412AD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EAF012-F60B-52E6-087F-E3359B5CC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Uitdagingen – leiderschap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7009B6-EFE4-8D7C-749F-DC46CF467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4403624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</a:t>
            </a:r>
            <a:r>
              <a:rPr lang="nl-NL" sz="2800" dirty="0">
                <a:hlinkClick r:id="rId2"/>
              </a:rPr>
              <a:t>https://www.youtube.com/watch?v=KFbnoCPt5lQ</a:t>
            </a:r>
            <a:endParaRPr lang="nl-NL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</a:t>
            </a:r>
            <a:r>
              <a:rPr lang="nl-NL" sz="2800" dirty="0" err="1"/>
              <a:t>Heifetz</a:t>
            </a:r>
            <a:r>
              <a:rPr lang="nl-NL" sz="2800" dirty="0"/>
              <a:t>, </a:t>
            </a:r>
            <a:r>
              <a:rPr lang="nl-NL" sz="2800" dirty="0" err="1"/>
              <a:t>Linsky</a:t>
            </a:r>
            <a:r>
              <a:rPr lang="nl-NL" sz="2800" dirty="0"/>
              <a:t>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2DAB7D1-DA39-0717-A421-86691974EF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583" t="56824" r="11834" b="29686"/>
          <a:stretch/>
        </p:blipFill>
        <p:spPr>
          <a:xfrm>
            <a:off x="291832" y="2810282"/>
            <a:ext cx="11669296" cy="123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49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F3A93-C45F-31EB-E5C6-1FE9408A2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DD985B-7803-17BA-AD37-803A4E268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Uitdagingen – MONICO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855C85-2303-856D-952D-D60C7BFCE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29017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Sense of </a:t>
            </a:r>
            <a:r>
              <a:rPr lang="nl-NL" sz="2800" dirty="0" err="1"/>
              <a:t>urgency</a:t>
            </a:r>
            <a:endParaRPr lang="nl-NL" sz="2800" dirty="0"/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Doorontwikkeling netwerk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Kracht van het doel: overweeg herformulering doelstellingen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Creëer voldoende differentiatie/diversiteit 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</p:txBody>
      </p:sp>
    </p:spTree>
    <p:extLst>
      <p:ext uri="{BB962C8B-B14F-4D97-AF65-F5344CB8AC3E}">
        <p14:creationId xmlns:p14="http://schemas.microsoft.com/office/powerpoint/2010/main" val="2567144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5D090-472E-C264-D749-2FA81B778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F9F9B3-6420-BD2A-54C6-4BF328827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Uitdagingen – MONICO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372BB3-5397-B3E5-0AC7-05B397260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38850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Borg verbinding en integratie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Afstaan autonomie stakeholders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Gelijkwaardigheid 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1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Bijpassende </a:t>
            </a:r>
            <a:r>
              <a:rPr lang="nl-NL" sz="2800" dirty="0" err="1"/>
              <a:t>governance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4248848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85C27-4A0A-1E32-0010-DB9E73B75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1C6C1-8F6F-D0DC-A544-3DC023B99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Uitdagingen – MONICO</a:t>
            </a:r>
          </a:p>
        </p:txBody>
      </p:sp>
      <p:pic>
        <p:nvPicPr>
          <p:cNvPr id="2050" name="Picture 2" descr="Patrick Kenis over organisatienetwerken - Koneksa Mondo">
            <a:extLst>
              <a:ext uri="{FF2B5EF4-FFF2-40B4-BE49-F238E27FC236}">
                <a16:creationId xmlns:a16="http://schemas.microsoft.com/office/drawing/2014/main" id="{2F1ECEE9-C18A-103F-21E2-D4C3AD80D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47688"/>
            <a:ext cx="9753600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897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98AC4-B784-F856-210D-36EFC5C30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C30C92-23BA-9BF9-0454-F7410DDD8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Uitdagingen – MONICO</a:t>
            </a:r>
          </a:p>
        </p:txBody>
      </p:sp>
      <p:pic>
        <p:nvPicPr>
          <p:cNvPr id="1026" name="Picture 2" descr="Modellen voor organisatievorming · Hechte huisartsenzorg">
            <a:extLst>
              <a:ext uri="{FF2B5EF4-FFF2-40B4-BE49-F238E27FC236}">
                <a16:creationId xmlns:a16="http://schemas.microsoft.com/office/drawing/2014/main" id="{CBE6648F-42CB-AAB2-3DDD-BA0434356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89548"/>
            <a:ext cx="9534525" cy="629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0026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836DF-4678-D7BF-D99C-0B7AA21A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4F97B0-4267-51E3-96BD-410B1ABAF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Uitdagingen – MONICO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606B67F-DA21-0441-6D09-22DF68B21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39" y="2984367"/>
            <a:ext cx="11622122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240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Vragen</a:t>
            </a:r>
          </a:p>
        </p:txBody>
      </p:sp>
    </p:spTree>
    <p:extLst>
      <p:ext uri="{BB962C8B-B14F-4D97-AF65-F5344CB8AC3E}">
        <p14:creationId xmlns:p14="http://schemas.microsoft.com/office/powerpoint/2010/main" val="3385030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97280" y="2476501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# zorgprofessionals: hoge werkdruk, verzuim, hoge uitstroom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# klimaat: leidt tot ziekte, zorgsector grote vervuiler 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# financiële situatie: laag rendement, geen investeringscapaciteit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55B879-ADF9-F279-E974-B15D74043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Uitdagingen zorgstelsel</a:t>
            </a:r>
          </a:p>
        </p:txBody>
      </p:sp>
    </p:spTree>
    <p:extLst>
      <p:ext uri="{BB962C8B-B14F-4D97-AF65-F5344CB8AC3E}">
        <p14:creationId xmlns:p14="http://schemas.microsoft.com/office/powerpoint/2010/main" val="1307914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97280" y="2476501"/>
            <a:ext cx="10058400" cy="34671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‘Meer geld’ is niet de oplossing: zorguitgaven 18% bbp 2060</a:t>
            </a:r>
          </a:p>
          <a:p>
            <a:pPr marL="0" indent="0">
              <a:buNone/>
            </a:pPr>
            <a:endParaRPr lang="nl-NL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‘Meer personeel’ is niet de oplossing: 1:6 werknemers in zorg max</a:t>
            </a:r>
          </a:p>
          <a:p>
            <a:pPr>
              <a:buFont typeface="Wingdings" panose="05000000000000000000" pitchFamily="2" charset="2"/>
              <a:buChar char="q"/>
            </a:pPr>
            <a:endParaRPr lang="nl-NL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800" dirty="0"/>
              <a:t> Moeten ‘anders’!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F4916488-6BE9-909F-E28E-5A74B99FD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Uitdagingen zorgstelsel – oplossingen </a:t>
            </a:r>
          </a:p>
        </p:txBody>
      </p:sp>
    </p:spTree>
    <p:extLst>
      <p:ext uri="{BB962C8B-B14F-4D97-AF65-F5344CB8AC3E}">
        <p14:creationId xmlns:p14="http://schemas.microsoft.com/office/powerpoint/2010/main" val="3041993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97F629F8-F5A2-0546-4966-331BC6C294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67" t="18392" r="22417"/>
          <a:stretch/>
        </p:blipFill>
        <p:spPr>
          <a:xfrm>
            <a:off x="218594" y="1002890"/>
            <a:ext cx="5755487" cy="442288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9ED2138-01BD-A798-E66E-AC0908167C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583" t="18078" r="26584"/>
          <a:stretch/>
        </p:blipFill>
        <p:spPr>
          <a:xfrm>
            <a:off x="7098890" y="990729"/>
            <a:ext cx="4874516" cy="443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187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BCA38-2033-F680-C413-97CACDD6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5FD0E682-3BBD-5D8D-9E3A-E7F422418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5411758"/>
            <a:ext cx="10058400" cy="522317"/>
          </a:xfrm>
        </p:spPr>
        <p:txBody>
          <a:bodyPr>
            <a:normAutofit/>
          </a:bodyPr>
          <a:lstStyle/>
          <a:p>
            <a:pPr algn="ctr"/>
            <a:r>
              <a:rPr lang="nl-NL" dirty="0"/>
              <a:t>Ben de Jong – </a:t>
            </a:r>
            <a:r>
              <a:rPr lang="nl-NL" dirty="0" err="1"/>
              <a:t>Saxenburgh</a:t>
            </a:r>
            <a:r>
              <a:rPr lang="nl-NL" dirty="0"/>
              <a:t> medisch centrum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F77F058F-CF7D-BB7D-D83D-F447684CC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2177359"/>
            <a:ext cx="10058400" cy="1251641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Samenwerken:</a:t>
            </a:r>
            <a:br>
              <a:rPr lang="nl-NL" dirty="0"/>
            </a:br>
            <a:r>
              <a:rPr lang="nl-NL" dirty="0"/>
              <a:t>van goed naar beter </a:t>
            </a:r>
          </a:p>
        </p:txBody>
      </p:sp>
    </p:spTree>
    <p:extLst>
      <p:ext uri="{BB962C8B-B14F-4D97-AF65-F5344CB8AC3E}">
        <p14:creationId xmlns:p14="http://schemas.microsoft.com/office/powerpoint/2010/main" val="3767530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76F5E-5F7B-CDC2-48DB-CC16DCA35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3F21D35A-7B67-0F83-A56C-4101BBA5B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2177359"/>
            <a:ext cx="10058400" cy="1251641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Samenwerken:</a:t>
            </a:r>
            <a:br>
              <a:rPr lang="nl-NL" dirty="0"/>
            </a:br>
            <a:r>
              <a:rPr lang="nl-NL" dirty="0"/>
              <a:t>van goed naar anders </a:t>
            </a:r>
          </a:p>
        </p:txBody>
      </p:sp>
    </p:spTree>
    <p:extLst>
      <p:ext uri="{BB962C8B-B14F-4D97-AF65-F5344CB8AC3E}">
        <p14:creationId xmlns:p14="http://schemas.microsoft.com/office/powerpoint/2010/main" val="3783009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2855B879-ADF9-F279-E974-B15D74043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‘ziekte als netwerk’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5FD98B9-83FE-2FF4-4D78-A15121A365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942" r="30130" b="1631"/>
          <a:stretch/>
        </p:blipFill>
        <p:spPr>
          <a:xfrm>
            <a:off x="372642" y="-12864"/>
            <a:ext cx="5053781" cy="6832272"/>
          </a:xfrm>
          <a:prstGeom prst="rect">
            <a:avLst/>
          </a:prstGeom>
        </p:spPr>
      </p:pic>
      <p:pic>
        <p:nvPicPr>
          <p:cNvPr id="8" name="Afbeelding 7" descr="Afbeelding met tekst, kaart&#10;&#10;Automatisch gegenereerde beschrijving">
            <a:extLst>
              <a:ext uri="{FF2B5EF4-FFF2-40B4-BE49-F238E27FC236}">
                <a16:creationId xmlns:a16="http://schemas.microsoft.com/office/drawing/2014/main" id="{6909DA8F-0441-64C8-9CF7-4A3295A5F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856" y="-12864"/>
            <a:ext cx="6330462" cy="685800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5D1362F-17EE-0906-F74E-CA06BE134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85800"/>
            <a:ext cx="97536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7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rugblik">
  <a:themeElements>
    <a:clrScheme name="Terugbli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11331</TotalTime>
  <Words>626</Words>
  <Application>Microsoft Office PowerPoint</Application>
  <PresentationFormat>Breedbeeld</PresentationFormat>
  <Paragraphs>165</Paragraphs>
  <Slides>36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36</vt:i4>
      </vt:variant>
    </vt:vector>
  </HeadingPairs>
  <TitlesOfParts>
    <vt:vector size="41" baseType="lpstr">
      <vt:lpstr>Calibri</vt:lpstr>
      <vt:lpstr>Calibri Light</vt:lpstr>
      <vt:lpstr>Helvetica</vt:lpstr>
      <vt:lpstr>Wingdings</vt:lpstr>
      <vt:lpstr>Terugblik</vt:lpstr>
      <vt:lpstr>Samenwerken: van goed naar beter </vt:lpstr>
      <vt:lpstr>Inhoud</vt:lpstr>
      <vt:lpstr>Uitdagingen zorgstelsel</vt:lpstr>
      <vt:lpstr>Uitdagingen zorgstelsel</vt:lpstr>
      <vt:lpstr>Uitdagingen zorgstelsel – oplossingen </vt:lpstr>
      <vt:lpstr>PowerPoint-presentatie</vt:lpstr>
      <vt:lpstr>Samenwerken: van goed naar beter </vt:lpstr>
      <vt:lpstr>Samenwerken: van goed naar anders </vt:lpstr>
      <vt:lpstr>‘ziekte als netwerk’</vt:lpstr>
      <vt:lpstr>‘ziekte als netwerk’</vt:lpstr>
      <vt:lpstr>‘ziekte als netwerk’</vt:lpstr>
      <vt:lpstr>‘ziekte als netwerk’</vt:lpstr>
      <vt:lpstr>‘ziekte als netwerk’</vt:lpstr>
      <vt:lpstr>‘ziekte als netwerk’</vt:lpstr>
      <vt:lpstr>‘acute zorg als netwerk’</vt:lpstr>
      <vt:lpstr>‘acute zorg als netwerk’ – ROAZ </vt:lpstr>
      <vt:lpstr>‘acute zorg als netwerk’ – ROAZ </vt:lpstr>
      <vt:lpstr>‘acute zorg als netwerk’ – ROAZ </vt:lpstr>
      <vt:lpstr>‘acute zorg als netwerk’ – ROAZ </vt:lpstr>
      <vt:lpstr>‘acute zorg als netwerk’ – ROAZ </vt:lpstr>
      <vt:lpstr>PowerPoint-presentatie</vt:lpstr>
      <vt:lpstr>PowerPoint-presentatie</vt:lpstr>
      <vt:lpstr>Complex probleem</vt:lpstr>
      <vt:lpstr>Complex probleem</vt:lpstr>
      <vt:lpstr>Complex probleem</vt:lpstr>
      <vt:lpstr>Uitdagingen – team</vt:lpstr>
      <vt:lpstr>Uitdagingen – team</vt:lpstr>
      <vt:lpstr>Uitdagingen – management</vt:lpstr>
      <vt:lpstr>Uitdagingen – management</vt:lpstr>
      <vt:lpstr>Uitdagingen – leiderschap</vt:lpstr>
      <vt:lpstr>Uitdagingen – MONICO</vt:lpstr>
      <vt:lpstr>Uitdagingen – MONICO</vt:lpstr>
      <vt:lpstr>Uitdagingen – MONICO</vt:lpstr>
      <vt:lpstr>Uitdagingen – MONICO</vt:lpstr>
      <vt:lpstr>Uitdagingen – MONICO</vt:lpstr>
      <vt:lpstr>Vragen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Ben de Jong</dc:creator>
  <cp:lastModifiedBy>Ben de Jong</cp:lastModifiedBy>
  <cp:revision>300</cp:revision>
  <dcterms:created xsi:type="dcterms:W3CDTF">2020-12-11T18:21:54Z</dcterms:created>
  <dcterms:modified xsi:type="dcterms:W3CDTF">2024-11-22T21:30:43Z</dcterms:modified>
</cp:coreProperties>
</file>